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D50E8-4151-4023-9C89-9405F177C8A8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5A475-5B6A-4B5D-87CA-BEFCB10A2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895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33388" y="1244600"/>
            <a:ext cx="5978525" cy="3363913"/>
          </a:xfrm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0E50C6-F081-4186-AD4E-D145175B6D73}" type="slidenum">
              <a:rPr lang="en-IN" altLang="en-US">
                <a:solidFill>
                  <a:srgbClr val="000000"/>
                </a:solidFill>
              </a:rPr>
              <a:pPr/>
              <a:t>1</a:t>
            </a:fld>
            <a:endParaRPr lang="en-I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710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1426-6B79-476C-AC05-E7C34EE6FC9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1803-4FB0-4A42-98DB-0E353314B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26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1426-6B79-476C-AC05-E7C34EE6FC9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1803-4FB0-4A42-98DB-0E353314B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93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1426-6B79-476C-AC05-E7C34EE6FC9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1803-4FB0-4A42-98DB-0E353314B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09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1426-6B79-476C-AC05-E7C34EE6FC9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1803-4FB0-4A42-98DB-0E353314B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72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1426-6B79-476C-AC05-E7C34EE6FC9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1803-4FB0-4A42-98DB-0E353314B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752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1426-6B79-476C-AC05-E7C34EE6FC9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1803-4FB0-4A42-98DB-0E353314B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84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1426-6B79-476C-AC05-E7C34EE6FC9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1803-4FB0-4A42-98DB-0E353314B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968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1426-6B79-476C-AC05-E7C34EE6FC9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1803-4FB0-4A42-98DB-0E353314B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1426-6B79-476C-AC05-E7C34EE6FC9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1803-4FB0-4A42-98DB-0E353314B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63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1426-6B79-476C-AC05-E7C34EE6FC9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1803-4FB0-4A42-98DB-0E353314B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87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1426-6B79-476C-AC05-E7C34EE6FC9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1803-4FB0-4A42-98DB-0E353314B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21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C1426-6B79-476C-AC05-E7C34EE6FC9E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F1803-4FB0-4A42-98DB-0E353314B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9" descr="adv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637" y="195265"/>
            <a:ext cx="99568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971040" y="6477000"/>
            <a:ext cx="82499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4820287" y="838200"/>
            <a:ext cx="5400675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:- </a:t>
            </a:r>
            <a:r>
              <a:rPr lang="en-US" sz="980" b="1" dirty="0">
                <a:latin typeface="Calibri" pitchFamily="34" charset="0"/>
                <a:cs typeface="Calibri" pitchFamily="34" charset="0"/>
              </a:rPr>
              <a:t> Pin Design to be Change</a:t>
            </a:r>
            <a:r>
              <a:rPr lang="en-US" sz="980" b="1" dirty="0">
                <a:latin typeface="Calibri" pitchFamily="34" charset="0"/>
                <a:cs typeface="Arial" charset="0"/>
              </a:rPr>
              <a:t>.</a:t>
            </a: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976969" y="152400"/>
            <a:ext cx="824399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976967" y="152400"/>
            <a:ext cx="135128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328249" y="152400"/>
            <a:ext cx="184763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NO :-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10</a:t>
            </a:r>
            <a:endParaRPr lang="en-US" sz="98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3328249" y="304800"/>
            <a:ext cx="184763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980" dirty="0">
                <a:latin typeface="Calibri" pitchFamily="34" charset="0"/>
                <a:cs typeface="Calibri" pitchFamily="34" charset="0"/>
              </a:rPr>
              <a:t> Achiever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3328249" y="457200"/>
            <a:ext cx="184763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MACHINE  SHOP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976967" y="609600"/>
            <a:ext cx="1066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 </a:t>
            </a:r>
            <a:r>
              <a:rPr lang="en-US" sz="980" b="1" dirty="0">
                <a:latin typeface="Calibri" pitchFamily="34" charset="0"/>
                <a:cs typeface="Arial" charset="0"/>
              </a:rPr>
              <a:t>D/C</a:t>
            </a:r>
            <a:r>
              <a:rPr lang="en-US" sz="98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 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3043769" y="609600"/>
            <a:ext cx="1776519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</a:t>
            </a:r>
            <a:r>
              <a:rPr lang="en-US" sz="980" b="1" dirty="0">
                <a:latin typeface="Calibri" pitchFamily="34" charset="0"/>
                <a:cs typeface="Arial" charset="0"/>
              </a:rPr>
              <a:t>A189 D/C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5175885" y="1524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175885" y="3048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5175885" y="4572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4820288" y="609600"/>
            <a:ext cx="2912957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</a:t>
            </a:r>
            <a:r>
              <a:rPr lang="en-US" sz="980" b="1" dirty="0">
                <a:latin typeface="Calibri" pitchFamily="34" charset="0"/>
                <a:cs typeface="Arial" charset="0"/>
              </a:rPr>
              <a:t>:-  VMC WINNER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7733242" y="609600"/>
            <a:ext cx="248771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98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980" b="1" dirty="0">
                <a:latin typeface="Calibri" pitchFamily="34" charset="0"/>
                <a:cs typeface="Arial" charset="0"/>
              </a:rPr>
              <a:t>Profile milling</a:t>
            </a:r>
            <a:endParaRPr lang="en-US" sz="98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6312323" y="152400"/>
            <a:ext cx="28448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8586682" y="152400"/>
            <a:ext cx="1634278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307" name="WordArt 16"/>
          <p:cNvSpPr>
            <a:spLocks noChangeArrowheads="1" noChangeShapeType="1" noTextEdit="1"/>
          </p:cNvSpPr>
          <p:nvPr/>
        </p:nvSpPr>
        <p:spPr bwMode="auto">
          <a:xfrm>
            <a:off x="8657802" y="228602"/>
            <a:ext cx="1492038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8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 panose="020F0502020204030204" pitchFamily="34" charset="0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6596803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6881283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7165766" y="152400"/>
            <a:ext cx="28299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7448762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7733242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8017722" y="152400"/>
            <a:ext cx="28448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8302202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6312323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6596803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6881283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7165766" y="304800"/>
            <a:ext cx="28299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744876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773324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801772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830220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6312323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6596803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6881286" y="457200"/>
            <a:ext cx="567479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A,B,C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7448762" y="457200"/>
            <a:ext cx="28448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7733242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8017722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8302202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976969" y="838200"/>
            <a:ext cx="2843319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 </a:t>
            </a:r>
            <a:r>
              <a:rPr lang="en-US" altLang="en-US" sz="84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:</a:t>
            </a:r>
            <a:r>
              <a:rPr lang="en-US" altLang="en-US" sz="840" dirty="0">
                <a:latin typeface="Calibri" pitchFamily="34" charset="0"/>
                <a:cs typeface="Arial" charset="0"/>
              </a:rPr>
              <a:t> </a:t>
            </a:r>
            <a:r>
              <a:rPr lang="en-US" altLang="en-US" sz="980" b="1" dirty="0">
                <a:latin typeface="Calibri" pitchFamily="34" charset="0"/>
                <a:cs typeface="Arial" charset="0"/>
              </a:rPr>
              <a:t>To </a:t>
            </a:r>
            <a:r>
              <a:rPr lang="en-US" altLang="en-US" sz="980" b="1" dirty="0">
                <a:latin typeface="Calibri" pitchFamily="34" charset="0"/>
                <a:cs typeface="Arial" charset="0"/>
              </a:rPr>
              <a:t>reduce cost  of A189 dc </a:t>
            </a:r>
            <a:endParaRPr lang="en-US" altLang="en-US" sz="980" b="1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980" b="1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98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980" dirty="0"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985858" y="1219200"/>
            <a:ext cx="2824057" cy="666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Problem / Present Status : </a:t>
            </a:r>
            <a:r>
              <a:rPr lang="en-US" altLang="en-US" sz="980" b="1" dirty="0">
                <a:latin typeface="Calibri" pitchFamily="34" charset="0"/>
                <a:cs typeface="Arial" charset="0"/>
              </a:rPr>
              <a:t>A189 profile  machine locating pin breakage  problem.	</a:t>
            </a:r>
            <a:endParaRPr lang="en-US" altLang="en-US" sz="840" dirty="0">
              <a:latin typeface="Calibri" pitchFamily="34" charset="0"/>
              <a:cs typeface="Arial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4815841" y="1143000"/>
            <a:ext cx="3055197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980" b="1" dirty="0">
                <a:latin typeface="Calibri" pitchFamily="34" charset="0"/>
                <a:cs typeface="Calibri" pitchFamily="34" charset="0"/>
              </a:rPr>
              <a:t>:- Profile milling locating pin diameter changed  from 2.7 mm to 2.6 mm. </a:t>
            </a:r>
          </a:p>
          <a:p>
            <a:pPr>
              <a:defRPr/>
            </a:pPr>
            <a:r>
              <a:rPr lang="en-US" sz="980" b="1" dirty="0">
                <a:latin typeface="Calibri" pitchFamily="34" charset="0"/>
                <a:cs typeface="Calibri" pitchFamily="34" charset="0"/>
              </a:rPr>
              <a:t> </a:t>
            </a:r>
            <a:endParaRPr lang="en-US" sz="980" dirty="0">
              <a:latin typeface="Calibri" pitchFamily="34" charset="0"/>
              <a:cs typeface="Arial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7875482" y="114300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                   </a:t>
            </a:r>
            <a:r>
              <a:rPr lang="en-US" sz="980" b="1" dirty="0">
                <a:latin typeface="Calibri" pitchFamily="34" charset="0"/>
                <a:cs typeface="Calibri" pitchFamily="34" charset="0"/>
              </a:rPr>
              <a:t>Pin break age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7875482" y="129540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7875482" y="144780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9084522" y="12954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Pin breakage zero</a:t>
            </a:r>
            <a:endParaRPr lang="en-US" sz="98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9083042" y="1295400"/>
            <a:ext cx="113643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sz="98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7885856" y="2514600"/>
            <a:ext cx="2345479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7874000" y="1905000"/>
            <a:ext cx="234696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</a:t>
            </a:r>
            <a:b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</a:b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Someshwar Salunkhe</a:t>
            </a:r>
            <a:r>
              <a:rPr lang="en-US" altLang="en-US" sz="980" b="1" dirty="0">
                <a:latin typeface="Calibri" pitchFamily="34" charset="0"/>
                <a:cs typeface="Arial" charset="0"/>
              </a:rPr>
              <a:t>.</a:t>
            </a:r>
            <a:br>
              <a:rPr lang="en-US" altLang="en-US" sz="980" b="1" dirty="0">
                <a:latin typeface="Calibri" pitchFamily="34" charset="0"/>
                <a:cs typeface="Arial" charset="0"/>
              </a:rPr>
            </a:br>
            <a:r>
              <a:rPr lang="en-US" altLang="en-US" sz="980" b="1" dirty="0">
                <a:latin typeface="Calibri" pitchFamily="34" charset="0"/>
                <a:cs typeface="Arial" charset="0"/>
              </a:rPr>
              <a:t>2. Amol Patil    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7875482" y="2514600"/>
            <a:ext cx="2345478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  <a:p>
            <a:pPr>
              <a:spcBef>
                <a:spcPct val="20000"/>
              </a:spcBef>
              <a:defRPr/>
            </a:pP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A189 DC Profile Pin Breakage Cost Saved.</a:t>
            </a: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979931" y="6240465"/>
            <a:ext cx="2843319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 </a:t>
            </a:r>
            <a:r>
              <a:rPr lang="en-US" altLang="en-US" sz="980" dirty="0">
                <a:latin typeface="Calibri" pitchFamily="34" charset="0"/>
                <a:cs typeface="Calibri" pitchFamily="34" charset="0"/>
              </a:rPr>
              <a:t>D. Y Pawar</a:t>
            </a: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972523" y="6011863"/>
            <a:ext cx="285369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980" dirty="0">
                <a:latin typeface="Calibri" pitchFamily="34" charset="0"/>
                <a:cs typeface="Calibri" pitchFamily="34" charset="0"/>
              </a:rPr>
              <a:t>:-  Amol  Patil.</a:t>
            </a:r>
            <a:endParaRPr lang="en-US" altLang="en-US" sz="98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971042" y="5791200"/>
            <a:ext cx="2843319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r>
              <a:rPr lang="en-US" altLang="en-US" sz="980" b="1" dirty="0">
                <a:latin typeface="Calibri" pitchFamily="34" charset="0"/>
                <a:cs typeface="Arial" charset="0"/>
              </a:rPr>
              <a:t>10.06.2016</a:t>
            </a: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971041" y="3733800"/>
            <a:ext cx="2838873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</a:p>
          <a:p>
            <a:pPr>
              <a:defRPr/>
            </a:pPr>
            <a:endParaRPr lang="en-US" sz="980" b="1" dirty="0">
              <a:solidFill>
                <a:srgbClr val="0000CC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Why1</a:t>
            </a:r>
            <a:r>
              <a:rPr lang="en-US" sz="980" b="1" dirty="0">
                <a:latin typeface="Calibri" pitchFamily="34" charset="0"/>
                <a:cs typeface="Arial" charset="0"/>
              </a:rPr>
              <a:t>:-  A189 Profile pin breakage Problem.</a:t>
            </a:r>
          </a:p>
          <a:p>
            <a:pPr>
              <a:defRPr/>
            </a:pPr>
            <a:r>
              <a:rPr 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Why2</a:t>
            </a:r>
            <a:r>
              <a:rPr lang="en-US" sz="980" b="1" dirty="0">
                <a:latin typeface="Calibri" pitchFamily="34" charset="0"/>
                <a:cs typeface="Arial" charset="0"/>
              </a:rPr>
              <a:t>:-  No Clearance between Pin &amp; Part Hole.</a:t>
            </a:r>
          </a:p>
          <a:p>
            <a:pPr>
              <a:defRPr/>
            </a:pPr>
            <a:r>
              <a:rPr lang="en-US" altLang="en-US" sz="980" b="1" dirty="0">
                <a:latin typeface="Calibri" pitchFamily="34" charset="0"/>
                <a:cs typeface="Arial" charset="0"/>
              </a:rPr>
              <a:t> </a:t>
            </a: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Why3</a:t>
            </a:r>
            <a:r>
              <a:rPr 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sz="980" b="1" dirty="0">
                <a:latin typeface="Calibri" pitchFamily="34" charset="0"/>
                <a:cs typeface="Arial" charset="0"/>
              </a:rPr>
              <a:t>Pin diameter &amp; Part hole diameter are same.</a:t>
            </a:r>
          </a:p>
          <a:p>
            <a:pPr>
              <a:defRPr/>
            </a:pPr>
            <a:r>
              <a:rPr lang="en-US" sz="980" b="1" dirty="0">
                <a:latin typeface="Calibri" pitchFamily="34" charset="0"/>
                <a:cs typeface="Arial" charset="0"/>
              </a:rPr>
              <a:t>  </a:t>
            </a:r>
            <a:r>
              <a:rPr 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Why3</a:t>
            </a: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:-  </a:t>
            </a:r>
            <a:r>
              <a:rPr lang="en-US" altLang="en-US" sz="980" b="1" dirty="0">
                <a:latin typeface="Calibri" pitchFamily="34" charset="0"/>
                <a:cs typeface="Arial" charset="0"/>
              </a:rPr>
              <a:t>Basic pin design .</a:t>
            </a: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4820288" y="3657602"/>
            <a:ext cx="3055197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98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98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1. </a:t>
            </a:r>
            <a:r>
              <a:rPr lang="en-US" altLang="en-US" sz="980" b="1" dirty="0">
                <a:latin typeface="Calibri" pitchFamily="34" charset="0"/>
                <a:cs typeface="Arial" charset="0"/>
              </a:rPr>
              <a:t>Profile pin breakage Eliminate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.</a:t>
            </a:r>
          </a:p>
          <a:p>
            <a:pPr>
              <a:defRPr/>
            </a:pPr>
            <a:endParaRPr lang="en-US" altLang="en-US" sz="98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98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2 . </a:t>
            </a:r>
            <a:r>
              <a:rPr lang="en-US" altLang="en-US" sz="980" b="1" dirty="0">
                <a:latin typeface="Calibri" pitchFamily="34" charset="0"/>
                <a:cs typeface="Arial" charset="0"/>
              </a:rPr>
              <a:t>Breakdown time save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.  </a:t>
            </a:r>
          </a:p>
          <a:p>
            <a:pPr>
              <a:defRPr/>
            </a:pPr>
            <a:endParaRPr lang="en-US" altLang="en-US" sz="98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98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980" dirty="0">
                <a:latin typeface="Calibri" pitchFamily="34" charset="0"/>
                <a:cs typeface="Arial" charset="0"/>
              </a:rPr>
              <a:t>  </a:t>
            </a:r>
          </a:p>
        </p:txBody>
      </p:sp>
      <p:sp>
        <p:nvSpPr>
          <p:cNvPr id="12346" name="Rectangle 66"/>
          <p:cNvSpPr>
            <a:spLocks noChangeArrowheads="1"/>
          </p:cNvSpPr>
          <p:nvPr/>
        </p:nvSpPr>
        <p:spPr bwMode="auto">
          <a:xfrm>
            <a:off x="7875482" y="5637213"/>
            <a:ext cx="234547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933" b="1">
                <a:solidFill>
                  <a:srgbClr val="0000CC"/>
                </a:solidFill>
                <a:latin typeface="Calibri" panose="020F0502020204030204" pitchFamily="34" charset="0"/>
              </a:rPr>
              <a:t>SCOPE &amp; PLAN FOR HORIZONTAL DEPLOYMENT</a:t>
            </a:r>
          </a:p>
        </p:txBody>
      </p:sp>
      <p:sp>
        <p:nvSpPr>
          <p:cNvPr id="12347" name="Rectangle 72"/>
          <p:cNvSpPr>
            <a:spLocks noChangeArrowheads="1"/>
          </p:cNvSpPr>
          <p:nvPr/>
        </p:nvSpPr>
        <p:spPr bwMode="auto">
          <a:xfrm>
            <a:off x="7875482" y="5865813"/>
            <a:ext cx="21336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SR.</a:t>
            </a:r>
          </a:p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NO.</a:t>
            </a:r>
          </a:p>
        </p:txBody>
      </p:sp>
      <p:sp>
        <p:nvSpPr>
          <p:cNvPr id="12348" name="Rectangle 73"/>
          <p:cNvSpPr>
            <a:spLocks noChangeArrowheads="1"/>
          </p:cNvSpPr>
          <p:nvPr/>
        </p:nvSpPr>
        <p:spPr bwMode="auto">
          <a:xfrm>
            <a:off x="8088842" y="5865813"/>
            <a:ext cx="42672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CELL</a:t>
            </a:r>
          </a:p>
        </p:txBody>
      </p:sp>
      <p:sp>
        <p:nvSpPr>
          <p:cNvPr id="12349" name="Rectangle 74"/>
          <p:cNvSpPr>
            <a:spLocks noChangeArrowheads="1"/>
          </p:cNvSpPr>
          <p:nvPr/>
        </p:nvSpPr>
        <p:spPr bwMode="auto">
          <a:xfrm>
            <a:off x="8515562" y="5865813"/>
            <a:ext cx="49784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TARGET</a:t>
            </a:r>
          </a:p>
        </p:txBody>
      </p:sp>
      <p:sp>
        <p:nvSpPr>
          <p:cNvPr id="12350" name="Rectangle 75"/>
          <p:cNvSpPr>
            <a:spLocks noChangeArrowheads="1"/>
          </p:cNvSpPr>
          <p:nvPr/>
        </p:nvSpPr>
        <p:spPr bwMode="auto">
          <a:xfrm>
            <a:off x="9013402" y="5865813"/>
            <a:ext cx="78083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RESPONSIBILITY</a:t>
            </a:r>
          </a:p>
        </p:txBody>
      </p:sp>
      <p:sp>
        <p:nvSpPr>
          <p:cNvPr id="12351" name="Rectangle 76"/>
          <p:cNvSpPr>
            <a:spLocks noChangeArrowheads="1"/>
          </p:cNvSpPr>
          <p:nvPr/>
        </p:nvSpPr>
        <p:spPr bwMode="auto">
          <a:xfrm>
            <a:off x="9794240" y="5865813"/>
            <a:ext cx="42672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9723120" y="6094413"/>
            <a:ext cx="56896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7875482" y="3276600"/>
            <a:ext cx="2345478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971040" y="152400"/>
            <a:ext cx="8249920" cy="670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7733242" y="1979615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98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7733242" y="1905001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98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7733242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98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1" name="Rectangle 78"/>
          <p:cNvSpPr>
            <a:spLocks noChangeArrowheads="1"/>
          </p:cNvSpPr>
          <p:nvPr/>
        </p:nvSpPr>
        <p:spPr bwMode="auto">
          <a:xfrm>
            <a:off x="8087360" y="6094413"/>
            <a:ext cx="42672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7875482" y="6094413"/>
            <a:ext cx="21336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7875482" y="3581402"/>
            <a:ext cx="2345478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980" b="1" dirty="0">
                <a:solidFill>
                  <a:srgbClr val="0000CC"/>
                </a:solidFill>
                <a:latin typeface="Calibri"/>
                <a:cs typeface="Arial" charset="0"/>
              </a:rPr>
              <a:t>WHAT TO DO :- </a:t>
            </a:r>
            <a:r>
              <a:rPr lang="en-US" sz="980" b="1" dirty="0">
                <a:latin typeface="Calibri" pitchFamily="34" charset="0"/>
                <a:cs typeface="Calibri" pitchFamily="34" charset="0"/>
              </a:rPr>
              <a:t>Use Only Modified Pin</a:t>
            </a:r>
          </a:p>
          <a:p>
            <a:pPr>
              <a:defRPr/>
            </a:pPr>
            <a:endParaRPr lang="en-US" sz="98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980" b="1" dirty="0">
                <a:solidFill>
                  <a:srgbClr val="0000CC"/>
                </a:solidFill>
                <a:latin typeface="Calibri"/>
                <a:cs typeface="Arial" charset="0"/>
              </a:rPr>
              <a:t>HOW TO DO :- </a:t>
            </a:r>
            <a:r>
              <a:rPr lang="en-US" sz="980" b="1" dirty="0">
                <a:latin typeface="Calibri" pitchFamily="34" charset="0"/>
                <a:cs typeface="Calibri" pitchFamily="34" charset="0"/>
              </a:rPr>
              <a:t>Drawing Approved from Plant ME</a:t>
            </a:r>
          </a:p>
          <a:p>
            <a:pPr>
              <a:defRPr/>
            </a:pPr>
            <a:endParaRPr lang="en-US" sz="980" dirty="0">
              <a:latin typeface="Arial" charset="0"/>
              <a:cs typeface="Arial" charset="0"/>
            </a:endParaRP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2932642" y="234952"/>
            <a:ext cx="380232" cy="243143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968077" y="5257800"/>
            <a:ext cx="2844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98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:- </a:t>
            </a:r>
            <a:r>
              <a:rPr lang="en-US" sz="980" b="1" dirty="0">
                <a:latin typeface="Calibri" pitchFamily="34" charset="0"/>
                <a:cs typeface="Arial" charset="0"/>
              </a:rPr>
              <a:t>Pin diameter &amp; Part hole diameter are same.</a:t>
            </a:r>
            <a:endParaRPr lang="en-US" altLang="en-US" sz="98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980" dirty="0">
              <a:latin typeface="Calibri" pitchFamily="34" charset="0"/>
              <a:cs typeface="Arial" charset="0"/>
            </a:endParaRPr>
          </a:p>
        </p:txBody>
      </p:sp>
      <p:sp>
        <p:nvSpPr>
          <p:cNvPr id="12363" name="Oval 3"/>
          <p:cNvSpPr>
            <a:spLocks noChangeArrowheads="1"/>
          </p:cNvSpPr>
          <p:nvPr/>
        </p:nvSpPr>
        <p:spPr bwMode="auto">
          <a:xfrm>
            <a:off x="2652607" y="1905001"/>
            <a:ext cx="463762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7875482" y="6096000"/>
            <a:ext cx="211878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7875482" y="6096000"/>
            <a:ext cx="21336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9794240" y="6096002"/>
            <a:ext cx="42672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Rectangle 73"/>
          <p:cNvSpPr>
            <a:spLocks noChangeArrowheads="1"/>
          </p:cNvSpPr>
          <p:nvPr/>
        </p:nvSpPr>
        <p:spPr bwMode="auto">
          <a:xfrm>
            <a:off x="9794240" y="6096002"/>
            <a:ext cx="42672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368" name="Oval 2"/>
          <p:cNvSpPr>
            <a:spLocks noChangeArrowheads="1"/>
          </p:cNvSpPr>
          <p:nvPr/>
        </p:nvSpPr>
        <p:spPr bwMode="auto">
          <a:xfrm>
            <a:off x="2397762" y="2112965"/>
            <a:ext cx="254847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2369" name="Oval 3"/>
          <p:cNvSpPr>
            <a:spLocks noChangeArrowheads="1"/>
          </p:cNvSpPr>
          <p:nvPr/>
        </p:nvSpPr>
        <p:spPr bwMode="auto">
          <a:xfrm>
            <a:off x="5882642" y="2276476"/>
            <a:ext cx="485987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2370" name="Oval 5"/>
          <p:cNvSpPr>
            <a:spLocks noChangeArrowheads="1"/>
          </p:cNvSpPr>
          <p:nvPr/>
        </p:nvSpPr>
        <p:spPr bwMode="auto">
          <a:xfrm>
            <a:off x="5313683" y="2276476"/>
            <a:ext cx="963083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7885853" y="1743075"/>
            <a:ext cx="1209040" cy="171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cxnSp>
        <p:nvCxnSpPr>
          <p:cNvPr id="12372" name="Straight Connector 7"/>
          <p:cNvCxnSpPr>
            <a:cxnSpLocks noChangeShapeType="1"/>
          </p:cNvCxnSpPr>
          <p:nvPr/>
        </p:nvCxnSpPr>
        <p:spPr bwMode="auto">
          <a:xfrm>
            <a:off x="2757805" y="1979615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12373" name="Straight Connector 12"/>
          <p:cNvCxnSpPr>
            <a:cxnSpLocks noChangeShapeType="1"/>
          </p:cNvCxnSpPr>
          <p:nvPr/>
        </p:nvCxnSpPr>
        <p:spPr bwMode="auto">
          <a:xfrm>
            <a:off x="5029200" y="2590802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2374" name="Rounded Rectangle 15"/>
          <p:cNvSpPr>
            <a:spLocks noChangeArrowheads="1"/>
          </p:cNvSpPr>
          <p:nvPr/>
        </p:nvSpPr>
        <p:spPr bwMode="auto">
          <a:xfrm>
            <a:off x="5100320" y="2738439"/>
            <a:ext cx="213360" cy="387191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cxnSp>
        <p:nvCxnSpPr>
          <p:cNvPr id="12375" name="Straight Arrow Connector 17"/>
          <p:cNvCxnSpPr>
            <a:cxnSpLocks noChangeShapeType="1"/>
          </p:cNvCxnSpPr>
          <p:nvPr/>
        </p:nvCxnSpPr>
        <p:spPr bwMode="auto">
          <a:xfrm>
            <a:off x="5086985" y="2590800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12376" name="Straight Connector 30"/>
          <p:cNvCxnSpPr>
            <a:cxnSpLocks noChangeShapeType="1"/>
            <a:endCxn id="12374" idx="2"/>
          </p:cNvCxnSpPr>
          <p:nvPr/>
        </p:nvCxnSpPr>
        <p:spPr bwMode="auto">
          <a:xfrm>
            <a:off x="5100320" y="2590801"/>
            <a:ext cx="106680" cy="534829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2377" name="Oval 5"/>
          <p:cNvSpPr>
            <a:spLocks noChangeArrowheads="1"/>
          </p:cNvSpPr>
          <p:nvPr/>
        </p:nvSpPr>
        <p:spPr bwMode="auto">
          <a:xfrm>
            <a:off x="2184403" y="2057401"/>
            <a:ext cx="518583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2378" name="Oval 6"/>
          <p:cNvSpPr>
            <a:spLocks noChangeArrowheads="1"/>
          </p:cNvSpPr>
          <p:nvPr/>
        </p:nvSpPr>
        <p:spPr bwMode="auto">
          <a:xfrm>
            <a:off x="2113281" y="2152651"/>
            <a:ext cx="771949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06" name="Rectangle 73"/>
          <p:cNvSpPr>
            <a:spLocks noChangeArrowheads="1"/>
          </p:cNvSpPr>
          <p:nvPr/>
        </p:nvSpPr>
        <p:spPr bwMode="auto">
          <a:xfrm>
            <a:off x="8088842" y="6094415"/>
            <a:ext cx="42672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-------</a:t>
            </a:r>
          </a:p>
        </p:txBody>
      </p:sp>
      <p:sp>
        <p:nvSpPr>
          <p:cNvPr id="107" name="Rectangle 73"/>
          <p:cNvSpPr>
            <a:spLocks noChangeArrowheads="1"/>
          </p:cNvSpPr>
          <p:nvPr/>
        </p:nvSpPr>
        <p:spPr bwMode="auto">
          <a:xfrm>
            <a:off x="8522971" y="6094415"/>
            <a:ext cx="490432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" name="Rectangle 73"/>
          <p:cNvSpPr>
            <a:spLocks noChangeArrowheads="1"/>
          </p:cNvSpPr>
          <p:nvPr/>
        </p:nvSpPr>
        <p:spPr bwMode="auto">
          <a:xfrm>
            <a:off x="9013402" y="6099177"/>
            <a:ext cx="780838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2382" name="Picture 1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75" t="9192" r="19942"/>
          <a:stretch>
            <a:fillRect/>
          </a:stretch>
        </p:blipFill>
        <p:spPr bwMode="auto">
          <a:xfrm>
            <a:off x="2021418" y="1935165"/>
            <a:ext cx="2723303" cy="1722437"/>
          </a:xfrm>
          <a:prstGeom prst="rect">
            <a:avLst/>
          </a:prstGeom>
          <a:noFill/>
          <a:ln w="9525">
            <a:solidFill>
              <a:schemeClr val="tx1">
                <a:alpha val="96077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1" name="Rectangle 49"/>
          <p:cNvSpPr>
            <a:spLocks noChangeArrowheads="1"/>
          </p:cNvSpPr>
          <p:nvPr/>
        </p:nvSpPr>
        <p:spPr bwMode="auto">
          <a:xfrm>
            <a:off x="9083042" y="1447800"/>
            <a:ext cx="113643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sz="98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9" name="Rectangle 49"/>
          <p:cNvSpPr>
            <a:spLocks noChangeArrowheads="1"/>
          </p:cNvSpPr>
          <p:nvPr/>
        </p:nvSpPr>
        <p:spPr bwMode="auto">
          <a:xfrm>
            <a:off x="9084522" y="1436688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08.06.2016</a:t>
            </a:r>
          </a:p>
        </p:txBody>
      </p:sp>
      <p:sp>
        <p:nvSpPr>
          <p:cNvPr id="12385" name="Oval 2"/>
          <p:cNvSpPr>
            <a:spLocks noChangeArrowheads="1"/>
          </p:cNvSpPr>
          <p:nvPr/>
        </p:nvSpPr>
        <p:spPr bwMode="auto">
          <a:xfrm>
            <a:off x="3328248" y="2514601"/>
            <a:ext cx="278553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2386" name="Oval 3"/>
          <p:cNvSpPr>
            <a:spLocks noChangeArrowheads="1"/>
          </p:cNvSpPr>
          <p:nvPr/>
        </p:nvSpPr>
        <p:spPr bwMode="auto">
          <a:xfrm>
            <a:off x="1968077" y="1"/>
            <a:ext cx="853440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2387" name="Oval 8"/>
          <p:cNvSpPr>
            <a:spLocks noChangeArrowheads="1"/>
          </p:cNvSpPr>
          <p:nvPr/>
        </p:nvSpPr>
        <p:spPr bwMode="auto">
          <a:xfrm>
            <a:off x="3677920" y="2982914"/>
            <a:ext cx="853440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2388" name="Oval 9"/>
          <p:cNvSpPr>
            <a:spLocks noChangeArrowheads="1"/>
          </p:cNvSpPr>
          <p:nvPr/>
        </p:nvSpPr>
        <p:spPr bwMode="auto">
          <a:xfrm>
            <a:off x="3677920" y="2982914"/>
            <a:ext cx="853440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14" name="Rectangle 49"/>
          <p:cNvSpPr>
            <a:spLocks noChangeArrowheads="1"/>
          </p:cNvSpPr>
          <p:nvPr/>
        </p:nvSpPr>
        <p:spPr bwMode="auto">
          <a:xfrm>
            <a:off x="9084522" y="1436689"/>
            <a:ext cx="1136438" cy="163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sz="98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390" name="Oval 116"/>
          <p:cNvSpPr>
            <a:spLocks noChangeArrowheads="1"/>
          </p:cNvSpPr>
          <p:nvPr/>
        </p:nvSpPr>
        <p:spPr bwMode="auto">
          <a:xfrm>
            <a:off x="3116369" y="2408240"/>
            <a:ext cx="853440" cy="519351"/>
          </a:xfrm>
          <a:prstGeom prst="ellipse">
            <a:avLst/>
          </a:prstGeom>
          <a:noFill/>
          <a:ln w="9525" algn="ctr">
            <a:solidFill>
              <a:srgbClr val="FF3300">
                <a:alpha val="9607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b="1"/>
          </a:p>
        </p:txBody>
      </p:sp>
      <p:sp>
        <p:nvSpPr>
          <p:cNvPr id="12391" name="Oval 117"/>
          <p:cNvSpPr>
            <a:spLocks noChangeArrowheads="1"/>
          </p:cNvSpPr>
          <p:nvPr/>
        </p:nvSpPr>
        <p:spPr bwMode="auto">
          <a:xfrm rot="1791653">
            <a:off x="6170083" y="2338269"/>
            <a:ext cx="711200" cy="519351"/>
          </a:xfrm>
          <a:prstGeom prst="ellipse">
            <a:avLst/>
          </a:prstGeom>
          <a:noFill/>
          <a:ln w="9525" algn="ctr">
            <a:solidFill>
              <a:srgbClr val="FF3300">
                <a:alpha val="9607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b="1"/>
          </a:p>
        </p:txBody>
      </p:sp>
      <p:sp>
        <p:nvSpPr>
          <p:cNvPr id="12392" name="Rectangle 78"/>
          <p:cNvSpPr>
            <a:spLocks noChangeArrowheads="1"/>
          </p:cNvSpPr>
          <p:nvPr/>
        </p:nvSpPr>
        <p:spPr bwMode="auto">
          <a:xfrm>
            <a:off x="8514080" y="6096000"/>
            <a:ext cx="49932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-------</a:t>
            </a:r>
          </a:p>
        </p:txBody>
      </p:sp>
      <p:sp>
        <p:nvSpPr>
          <p:cNvPr id="112" name="Rectangle 78"/>
          <p:cNvSpPr>
            <a:spLocks noChangeArrowheads="1"/>
          </p:cNvSpPr>
          <p:nvPr/>
        </p:nvSpPr>
        <p:spPr bwMode="auto">
          <a:xfrm>
            <a:off x="9011920" y="6096000"/>
            <a:ext cx="78232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--------</a:t>
            </a:r>
          </a:p>
        </p:txBody>
      </p:sp>
      <p:sp>
        <p:nvSpPr>
          <p:cNvPr id="12394" name="Rectangle 78"/>
          <p:cNvSpPr>
            <a:spLocks noChangeArrowheads="1"/>
          </p:cNvSpPr>
          <p:nvPr/>
        </p:nvSpPr>
        <p:spPr bwMode="auto">
          <a:xfrm>
            <a:off x="9794240" y="6096000"/>
            <a:ext cx="42672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747" b="1">
                <a:solidFill>
                  <a:srgbClr val="000000"/>
                </a:solidFill>
                <a:latin typeface="Calibri" panose="020F0502020204030204" pitchFamily="34" charset="0"/>
              </a:rPr>
              <a:t>-----</a:t>
            </a:r>
          </a:p>
        </p:txBody>
      </p:sp>
      <p:pic>
        <p:nvPicPr>
          <p:cNvPr id="12395" name="Picture 10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69" t="8401" r="18019"/>
          <a:stretch>
            <a:fillRect/>
          </a:stretch>
        </p:blipFill>
        <p:spPr bwMode="auto">
          <a:xfrm>
            <a:off x="4886960" y="1527175"/>
            <a:ext cx="2915920" cy="2095500"/>
          </a:xfrm>
          <a:prstGeom prst="rect">
            <a:avLst/>
          </a:prstGeom>
          <a:noFill/>
          <a:ln w="9525">
            <a:solidFill>
              <a:srgbClr val="00B050">
                <a:alpha val="87842"/>
              </a:srgb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228" name="Rounded Rectangle 95"/>
          <p:cNvSpPr>
            <a:spLocks noChangeArrowheads="1"/>
          </p:cNvSpPr>
          <p:nvPr/>
        </p:nvSpPr>
        <p:spPr bwMode="auto">
          <a:xfrm>
            <a:off x="7088717" y="3341688"/>
            <a:ext cx="782320" cy="26901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98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113" name="Rectangle 47"/>
          <p:cNvSpPr>
            <a:spLocks noChangeArrowheads="1"/>
          </p:cNvSpPr>
          <p:nvPr/>
        </p:nvSpPr>
        <p:spPr bwMode="auto">
          <a:xfrm>
            <a:off x="9083042" y="1743076"/>
            <a:ext cx="1127549" cy="161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10.06.2016</a:t>
            </a:r>
          </a:p>
        </p:txBody>
      </p:sp>
    </p:spTree>
    <p:extLst>
      <p:ext uri="{BB962C8B-B14F-4D97-AF65-F5344CB8AC3E}">
        <p14:creationId xmlns:p14="http://schemas.microsoft.com/office/powerpoint/2010/main" val="41690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</Words>
  <Application>Microsoft Office PowerPoint</Application>
  <PresentationFormat>Widescreen</PresentationFormat>
  <Paragraphs>82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Shrikant Kulkarni</dc:creator>
  <cp:lastModifiedBy>Shrikant Kulkarni</cp:lastModifiedBy>
  <cp:revision>1</cp:revision>
  <dcterms:created xsi:type="dcterms:W3CDTF">2016-10-25T07:05:54Z</dcterms:created>
  <dcterms:modified xsi:type="dcterms:W3CDTF">2016-10-25T07:06:03Z</dcterms:modified>
</cp:coreProperties>
</file>